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2" r:id="rId5"/>
    <p:sldId id="263" r:id="rId6"/>
    <p:sldId id="264" r:id="rId7"/>
    <p:sldId id="265" r:id="rId8"/>
    <p:sldId id="266" r:id="rId9"/>
    <p:sldId id="258" r:id="rId10"/>
    <p:sldId id="260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4" y="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6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269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91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076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996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509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003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274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96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166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76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ADBB6-2528-464A-A307-139B018918CF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601D2-1BDB-4DF5-AA09-433F5F44CAE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671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589902" y="1935892"/>
            <a:ext cx="9440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52º Congresso Nacional da ABIPEM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817341" y="2905780"/>
            <a:ext cx="6557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a 28 de junho - Foz do Iguaçu/PR</a:t>
            </a:r>
          </a:p>
        </p:txBody>
      </p:sp>
    </p:spTree>
    <p:extLst>
      <p:ext uri="{BB962C8B-B14F-4D97-AF65-F5344CB8AC3E}">
        <p14:creationId xmlns:p14="http://schemas.microsoft.com/office/powerpoint/2010/main" val="4105983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50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52339" y="1185260"/>
            <a:ext cx="10555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Tema: Diversificação de investimentos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0208" y="1768846"/>
            <a:ext cx="11911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/>
              <a:t>Diversificação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relação</a:t>
            </a:r>
            <a:r>
              <a:rPr lang="en-US" dirty="0"/>
              <a:t> com </a:t>
            </a:r>
            <a:r>
              <a:rPr lang="en-US" dirty="0" err="1"/>
              <a:t>eficiência</a:t>
            </a:r>
            <a:r>
              <a:rPr lang="en-US" dirty="0"/>
              <a:t> dos </a:t>
            </a:r>
            <a:r>
              <a:rPr lang="en-US" dirty="0" err="1"/>
              <a:t>mercados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70331"/>
            <a:ext cx="11607790" cy="307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31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52339" y="1185260"/>
            <a:ext cx="10555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Tema: Diversificação de investimentos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0208" y="1768846"/>
            <a:ext cx="11911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/>
              <a:t>Diversificação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relação</a:t>
            </a:r>
            <a:r>
              <a:rPr lang="en-US" dirty="0"/>
              <a:t> com </a:t>
            </a:r>
            <a:r>
              <a:rPr lang="en-US" dirty="0" err="1"/>
              <a:t>incertezas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08" y="2449956"/>
            <a:ext cx="11071743" cy="311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18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75418" y="995390"/>
            <a:ext cx="10555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Tema: Diversificação de investimentos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8425" y="1592602"/>
            <a:ext cx="4831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u="sng" dirty="0" err="1"/>
              <a:t>Histórico</a:t>
            </a:r>
            <a:r>
              <a:rPr lang="en-US" sz="1400" u="sng" dirty="0"/>
              <a:t> de </a:t>
            </a:r>
            <a:r>
              <a:rPr lang="en-US" sz="1400" u="sng" dirty="0" err="1"/>
              <a:t>alocação</a:t>
            </a:r>
            <a:r>
              <a:rPr lang="en-US" sz="1400" u="sng" dirty="0"/>
              <a:t> </a:t>
            </a:r>
            <a:r>
              <a:rPr lang="en-US" sz="1400" u="sng" dirty="0" err="1"/>
              <a:t>fundos</a:t>
            </a:r>
            <a:r>
              <a:rPr lang="en-US" sz="1400" u="sng" dirty="0"/>
              <a:t> de </a:t>
            </a:r>
            <a:r>
              <a:rPr lang="en-US" sz="1400" u="sng" dirty="0" err="1"/>
              <a:t>pensão</a:t>
            </a:r>
            <a:r>
              <a:rPr lang="en-US" sz="1400" u="sng" dirty="0"/>
              <a:t> no </a:t>
            </a:r>
            <a:r>
              <a:rPr lang="en-US" sz="1400" u="sng" dirty="0" err="1"/>
              <a:t>mundo</a:t>
            </a:r>
            <a:r>
              <a:rPr lang="en-US" sz="1400" u="sng" dirty="0"/>
              <a:t> </a:t>
            </a:r>
            <a:r>
              <a:rPr lang="en-US" sz="1400" u="sng" dirty="0" err="1"/>
              <a:t>em</a:t>
            </a:r>
            <a:r>
              <a:rPr lang="en-US" sz="1400" u="sng" dirty="0"/>
              <a:t> 2018</a:t>
            </a:r>
          </a:p>
        </p:txBody>
      </p:sp>
      <p:pic>
        <p:nvPicPr>
          <p:cNvPr id="6" name="Imagem 1">
            <a:extLst>
              <a:ext uri="{FF2B5EF4-FFF2-40B4-BE49-F238E27FC236}">
                <a16:creationId xmlns:a16="http://schemas.microsoft.com/office/drawing/2014/main" id="{73B6C9A5-CB5D-4F32-8DA1-E200662F2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26" y="1961934"/>
            <a:ext cx="7471301" cy="43911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8427" y="6353121"/>
            <a:ext cx="2872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Fonte : Willis Towers Watson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153" y="2452445"/>
            <a:ext cx="3560558" cy="28085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88153" y="5983789"/>
            <a:ext cx="4072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# </a:t>
            </a:r>
            <a:r>
              <a:rPr lang="en-US" sz="1400" dirty="0" err="1"/>
              <a:t>Alocação</a:t>
            </a:r>
            <a:r>
              <a:rPr lang="en-US" sz="1400" dirty="0"/>
              <a:t> </a:t>
            </a:r>
            <a:r>
              <a:rPr lang="en-US" sz="1400" dirty="0" err="1"/>
              <a:t>em</a:t>
            </a:r>
            <a:r>
              <a:rPr lang="en-US" sz="1400" dirty="0"/>
              <a:t> </a:t>
            </a:r>
            <a:r>
              <a:rPr lang="en-US" sz="1400" dirty="0" err="1"/>
              <a:t>renda</a:t>
            </a:r>
            <a:r>
              <a:rPr lang="en-US" sz="1400" dirty="0"/>
              <a:t> </a:t>
            </a:r>
            <a:r>
              <a:rPr lang="en-US" sz="1400" dirty="0" err="1"/>
              <a:t>variável</a:t>
            </a:r>
            <a:r>
              <a:rPr lang="en-US" sz="1400" dirty="0"/>
              <a:t> no </a:t>
            </a:r>
            <a:r>
              <a:rPr lang="en-US" sz="1400" dirty="0" err="1"/>
              <a:t>Japão</a:t>
            </a:r>
            <a:r>
              <a:rPr lang="en-US" sz="1400" dirty="0"/>
              <a:t>, </a:t>
            </a:r>
            <a:r>
              <a:rPr lang="en-US" sz="1400" dirty="0" err="1"/>
              <a:t>Holanda</a:t>
            </a:r>
            <a:r>
              <a:rPr lang="en-US" sz="1400" dirty="0"/>
              <a:t>,</a:t>
            </a:r>
          </a:p>
          <a:p>
            <a:pPr algn="just"/>
            <a:r>
              <a:rPr lang="en-US" sz="1400" dirty="0" err="1"/>
              <a:t>Suiça</a:t>
            </a:r>
            <a:r>
              <a:rPr lang="en-US" sz="1400" dirty="0"/>
              <a:t> e UK </a:t>
            </a:r>
            <a:r>
              <a:rPr lang="en-US" sz="1400" dirty="0" err="1"/>
              <a:t>são</a:t>
            </a:r>
            <a:r>
              <a:rPr lang="en-US" sz="1400" dirty="0"/>
              <a:t> </a:t>
            </a:r>
            <a:r>
              <a:rPr lang="en-US" sz="1400" dirty="0" err="1"/>
              <a:t>menores</a:t>
            </a:r>
            <a:r>
              <a:rPr lang="en-US" sz="1400" dirty="0"/>
              <a:t> </a:t>
            </a:r>
            <a:r>
              <a:rPr lang="en-US" sz="1400" dirty="0" err="1"/>
              <a:t>devido</a:t>
            </a:r>
            <a:r>
              <a:rPr lang="en-US" sz="1400" dirty="0"/>
              <a:t> a </a:t>
            </a:r>
            <a:r>
              <a:rPr lang="en-US" sz="1400" dirty="0" err="1"/>
              <a:t>maior</a:t>
            </a:r>
            <a:r>
              <a:rPr lang="en-US" sz="1400" dirty="0"/>
              <a:t> </a:t>
            </a:r>
            <a:r>
              <a:rPr lang="en-US" sz="1400" dirty="0" err="1"/>
              <a:t>participação</a:t>
            </a:r>
            <a:endParaRPr lang="en-US" sz="1400" dirty="0"/>
          </a:p>
          <a:p>
            <a:pPr algn="just"/>
            <a:r>
              <a:rPr lang="en-US" sz="1400" dirty="0"/>
              <a:t>do </a:t>
            </a:r>
            <a:r>
              <a:rPr lang="en-US" sz="1400" dirty="0" err="1"/>
              <a:t>sistema</a:t>
            </a:r>
            <a:r>
              <a:rPr lang="en-US" sz="1400" dirty="0"/>
              <a:t> de </a:t>
            </a:r>
            <a:r>
              <a:rPr lang="en-US" sz="1400" dirty="0" err="1"/>
              <a:t>benefício</a:t>
            </a:r>
            <a:r>
              <a:rPr lang="en-US" sz="1400" dirty="0"/>
              <a:t> </a:t>
            </a:r>
            <a:r>
              <a:rPr lang="en-US" sz="1400" dirty="0" err="1"/>
              <a:t>definido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2002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36449" y="1049173"/>
            <a:ext cx="10555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Tema: Diversificação de investimentos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921" y="1557004"/>
            <a:ext cx="5710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u="sng" dirty="0" err="1"/>
              <a:t>Histórico</a:t>
            </a:r>
            <a:r>
              <a:rPr lang="en-US" sz="1400" u="sng" dirty="0"/>
              <a:t> de </a:t>
            </a:r>
            <a:r>
              <a:rPr lang="en-US" sz="1400" u="sng" dirty="0" err="1"/>
              <a:t>alocação</a:t>
            </a:r>
            <a:r>
              <a:rPr lang="en-US" sz="1400" u="sng" dirty="0"/>
              <a:t> </a:t>
            </a:r>
            <a:r>
              <a:rPr lang="en-US" sz="1400" u="sng" dirty="0" err="1"/>
              <a:t>fundos</a:t>
            </a:r>
            <a:r>
              <a:rPr lang="en-US" sz="1400" u="sng" dirty="0"/>
              <a:t> de </a:t>
            </a:r>
            <a:r>
              <a:rPr lang="en-US" sz="1400" u="sng" dirty="0" err="1"/>
              <a:t>pensão</a:t>
            </a:r>
            <a:r>
              <a:rPr lang="en-US" sz="1400" u="sng" dirty="0"/>
              <a:t> no </a:t>
            </a:r>
            <a:r>
              <a:rPr lang="en-US" sz="1400" u="sng" dirty="0" err="1"/>
              <a:t>Brasil</a:t>
            </a:r>
            <a:r>
              <a:rPr lang="en-US" sz="1400" u="sng" dirty="0"/>
              <a:t>  ex </a:t>
            </a:r>
            <a:r>
              <a:rPr lang="en-US" sz="1400" u="sng" dirty="0" err="1"/>
              <a:t>Previ</a:t>
            </a:r>
            <a:r>
              <a:rPr lang="en-US" sz="1400" u="sng" dirty="0"/>
              <a:t> : 2006 ~ 2018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9191" y="6488668"/>
            <a:ext cx="157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Fonte : </a:t>
            </a:r>
            <a:r>
              <a:rPr lang="en-US" dirty="0" err="1"/>
              <a:t>Abrapp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1" y="1926336"/>
            <a:ext cx="5937503" cy="4562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476" y="1926336"/>
            <a:ext cx="5887604" cy="45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93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61296" y="1073685"/>
            <a:ext cx="10555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Tema: Diversificação de investimentos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7776" y="1611468"/>
            <a:ext cx="4619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u="sng" dirty="0" err="1"/>
              <a:t>Posicionamento</a:t>
            </a:r>
            <a:r>
              <a:rPr lang="en-US" u="sng" dirty="0"/>
              <a:t> RPPS </a:t>
            </a:r>
            <a:r>
              <a:rPr lang="en-US" u="sng" dirty="0" err="1"/>
              <a:t>média</a:t>
            </a:r>
            <a:r>
              <a:rPr lang="en-US" u="sng" dirty="0"/>
              <a:t> </a:t>
            </a:r>
            <a:r>
              <a:rPr lang="en-US" u="sng" dirty="0" err="1"/>
              <a:t>nacional</a:t>
            </a:r>
            <a:r>
              <a:rPr lang="en-US" u="sng" dirty="0"/>
              <a:t> - 2018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4679" y="6387177"/>
            <a:ext cx="4222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Fonte : </a:t>
            </a:r>
            <a:r>
              <a:rPr lang="en-US" dirty="0" err="1"/>
              <a:t>Ministério</a:t>
            </a:r>
            <a:r>
              <a:rPr lang="en-US" dirty="0"/>
              <a:t> da </a:t>
            </a:r>
            <a:r>
              <a:rPr lang="en-US" dirty="0" err="1"/>
              <a:t>previdência</a:t>
            </a:r>
            <a:r>
              <a:rPr lang="en-US" dirty="0"/>
              <a:t> - </a:t>
            </a:r>
            <a:r>
              <a:rPr lang="en-US" dirty="0" err="1"/>
              <a:t>Cadprev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96" y="2056919"/>
            <a:ext cx="10817930" cy="427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12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04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63303" y="1107626"/>
            <a:ext cx="10555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Tema: Diversificação de investimentos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3303" y="1638761"/>
            <a:ext cx="7423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u="sng" dirty="0" err="1"/>
              <a:t>Sugestão</a:t>
            </a:r>
            <a:r>
              <a:rPr lang="en-US" u="sng" dirty="0"/>
              <a:t> de </a:t>
            </a:r>
            <a:r>
              <a:rPr lang="en-US" u="sng" dirty="0" err="1"/>
              <a:t>alocação</a:t>
            </a:r>
            <a:r>
              <a:rPr lang="en-US" u="sng" dirty="0"/>
              <a:t> </a:t>
            </a:r>
            <a:r>
              <a:rPr lang="en-US" u="sng" dirty="0" err="1"/>
              <a:t>ótima</a:t>
            </a:r>
            <a:r>
              <a:rPr lang="en-US" u="sng" dirty="0"/>
              <a:t> de classes de </a:t>
            </a:r>
            <a:r>
              <a:rPr lang="en-US" u="sng" dirty="0" err="1"/>
              <a:t>ativos</a:t>
            </a:r>
            <a:r>
              <a:rPr lang="en-US" u="sng" dirty="0"/>
              <a:t> RPPS – </a:t>
            </a:r>
            <a:r>
              <a:rPr lang="en-US" u="sng" dirty="0" err="1"/>
              <a:t>Fronteira</a:t>
            </a:r>
            <a:r>
              <a:rPr lang="en-US" u="sng" dirty="0"/>
              <a:t> </a:t>
            </a:r>
            <a:r>
              <a:rPr lang="en-US" u="sng" dirty="0" err="1"/>
              <a:t>eficiente</a:t>
            </a:r>
            <a:endParaRPr lang="en-US" u="sn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975" y="2144559"/>
            <a:ext cx="6870817" cy="43018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7310" y="2294460"/>
            <a:ext cx="46114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err="1"/>
              <a:t>Retorno</a:t>
            </a:r>
            <a:r>
              <a:rPr lang="en-US" sz="1600" dirty="0"/>
              <a:t> </a:t>
            </a:r>
            <a:r>
              <a:rPr lang="en-US" sz="1600" dirty="0" err="1"/>
              <a:t>esperado</a:t>
            </a:r>
            <a:r>
              <a:rPr lang="en-US" sz="1600" dirty="0"/>
              <a:t>: </a:t>
            </a:r>
            <a:r>
              <a:rPr lang="en-US" sz="1600" dirty="0" err="1"/>
              <a:t>Ipca</a:t>
            </a:r>
            <a:r>
              <a:rPr lang="en-US" sz="1600" dirty="0"/>
              <a:t> +6%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err="1"/>
              <a:t>Assumindo</a:t>
            </a:r>
            <a:r>
              <a:rPr lang="en-US" sz="1600" dirty="0"/>
              <a:t> </a:t>
            </a:r>
            <a:r>
              <a:rPr lang="en-US" sz="1600" dirty="0" err="1"/>
              <a:t>séries</a:t>
            </a:r>
            <a:r>
              <a:rPr lang="en-US" sz="1600" dirty="0"/>
              <a:t> </a:t>
            </a:r>
            <a:r>
              <a:rPr lang="en-US" sz="1600" dirty="0" err="1"/>
              <a:t>históricas</a:t>
            </a:r>
            <a:r>
              <a:rPr lang="en-US" sz="1600" dirty="0"/>
              <a:t> entre 30/12/09 e 18/06/19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68" y="3160800"/>
            <a:ext cx="3986094" cy="183792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852630" y="3910484"/>
            <a:ext cx="945687" cy="2508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67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m 27">
            <a:extLst>
              <a:ext uri="{FF2B5EF4-FFF2-40B4-BE49-F238E27FC236}">
                <a16:creationId xmlns:a16="http://schemas.microsoft.com/office/drawing/2014/main" id="{27F4F6E3-9EDF-4670-A1F4-313580508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85922" y="1060188"/>
            <a:ext cx="10555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Tema: Diversificação de investimentos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85922" y="1614559"/>
            <a:ext cx="11486338" cy="201913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200" dirty="0">
                <a:solidFill>
                  <a:schemeClr val="bg1"/>
                </a:solidFill>
              </a:rPr>
              <a:t>Perspectivas Ibovespa  próximos 12 meses</a:t>
            </a:r>
          </a:p>
        </p:txBody>
      </p:sp>
      <p:sp>
        <p:nvSpPr>
          <p:cNvPr id="13" name="Retângulo de cantos arredondados 1"/>
          <p:cNvSpPr/>
          <p:nvPr/>
        </p:nvSpPr>
        <p:spPr>
          <a:xfrm>
            <a:off x="1115973" y="1958985"/>
            <a:ext cx="115252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Economia</a:t>
            </a:r>
            <a:endParaRPr lang="en-US" dirty="0"/>
          </a:p>
        </p:txBody>
      </p:sp>
      <p:sp>
        <p:nvSpPr>
          <p:cNvPr id="14" name="Retângulo de cantos arredondados 4"/>
          <p:cNvSpPr/>
          <p:nvPr/>
        </p:nvSpPr>
        <p:spPr>
          <a:xfrm>
            <a:off x="3412844" y="1952997"/>
            <a:ext cx="115252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Empresas</a:t>
            </a:r>
            <a:endParaRPr lang="en-US" dirty="0"/>
          </a:p>
        </p:txBody>
      </p:sp>
      <p:sp>
        <p:nvSpPr>
          <p:cNvPr id="15" name="Retângulo de cantos arredondados 5"/>
          <p:cNvSpPr/>
          <p:nvPr/>
        </p:nvSpPr>
        <p:spPr>
          <a:xfrm>
            <a:off x="4957916" y="1952203"/>
            <a:ext cx="1150938" cy="433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err="1"/>
              <a:t>Tx</a:t>
            </a:r>
            <a:r>
              <a:rPr lang="en-US" sz="1600" dirty="0"/>
              <a:t> </a:t>
            </a:r>
            <a:r>
              <a:rPr lang="en-US" sz="1600" dirty="0" err="1"/>
              <a:t>Desconto</a:t>
            </a:r>
            <a:endParaRPr lang="en-US" sz="1600" dirty="0"/>
          </a:p>
        </p:txBody>
      </p:sp>
      <p:sp>
        <p:nvSpPr>
          <p:cNvPr id="16" name="CaixaDeTexto 7"/>
          <p:cNvSpPr txBox="1">
            <a:spLocks noChangeArrowheads="1"/>
          </p:cNvSpPr>
          <p:nvPr/>
        </p:nvSpPr>
        <p:spPr bwMode="auto">
          <a:xfrm>
            <a:off x="3147556" y="2497740"/>
            <a:ext cx="1683103" cy="161582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defRPr/>
            </a:pPr>
            <a:endParaRPr lang="en-US" altLang="en-US" sz="900" dirty="0"/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n-US" altLang="en-US" sz="900" dirty="0" err="1"/>
              <a:t>Capacidade</a:t>
            </a:r>
            <a:r>
              <a:rPr lang="en-US" altLang="en-US" sz="900" dirty="0"/>
              <a:t> </a:t>
            </a:r>
            <a:r>
              <a:rPr lang="en-US" altLang="en-US" sz="900" dirty="0" err="1"/>
              <a:t>ociosa</a:t>
            </a:r>
            <a:r>
              <a:rPr lang="en-US" altLang="en-US" sz="900" dirty="0"/>
              <a:t> </a:t>
            </a:r>
            <a:r>
              <a:rPr lang="en-US" altLang="en-US" sz="900" dirty="0" err="1"/>
              <a:t>alta</a:t>
            </a:r>
            <a:endParaRPr lang="en-US" altLang="en-US" sz="900" dirty="0"/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en-US" altLang="en-US" sz="900" dirty="0"/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n-US" altLang="en-US" sz="900" dirty="0" err="1"/>
              <a:t>Alavancagem</a:t>
            </a:r>
            <a:r>
              <a:rPr lang="en-US" altLang="en-US" sz="900" dirty="0"/>
              <a:t> </a:t>
            </a:r>
            <a:r>
              <a:rPr lang="en-US" altLang="en-US" sz="900" dirty="0" err="1"/>
              <a:t>operacional</a:t>
            </a:r>
            <a:endParaRPr lang="en-US" altLang="en-US" sz="900" dirty="0"/>
          </a:p>
          <a:p>
            <a:pPr marL="0" indent="0" algn="just">
              <a:defRPr/>
            </a:pPr>
            <a:endParaRPr lang="en-US" altLang="en-US" sz="900" dirty="0"/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n-US" altLang="en-US" sz="900" dirty="0" err="1"/>
              <a:t>Crescimento</a:t>
            </a:r>
            <a:r>
              <a:rPr lang="en-US" altLang="en-US" sz="900" dirty="0"/>
              <a:t> de </a:t>
            </a:r>
            <a:r>
              <a:rPr lang="en-US" altLang="en-US" sz="900" dirty="0" err="1"/>
              <a:t>lucro</a:t>
            </a:r>
            <a:r>
              <a:rPr lang="en-US" altLang="en-US" sz="900" dirty="0"/>
              <a:t> </a:t>
            </a:r>
            <a:r>
              <a:rPr lang="en-US" altLang="en-US" sz="900" dirty="0" err="1"/>
              <a:t>em</a:t>
            </a:r>
            <a:r>
              <a:rPr lang="en-US" altLang="en-US" sz="900" dirty="0"/>
              <a:t> 2019 : +15%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en-US" altLang="en-US" sz="900" dirty="0"/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n-US" altLang="en-US" sz="900" dirty="0" err="1"/>
              <a:t>Crescimento</a:t>
            </a:r>
            <a:r>
              <a:rPr lang="en-US" altLang="en-US" sz="900" dirty="0"/>
              <a:t> de </a:t>
            </a:r>
            <a:r>
              <a:rPr lang="en-US" altLang="en-US" sz="900" dirty="0" err="1"/>
              <a:t>lucro</a:t>
            </a:r>
            <a:r>
              <a:rPr lang="en-US" altLang="en-US" sz="900" dirty="0"/>
              <a:t> </a:t>
            </a:r>
            <a:r>
              <a:rPr lang="en-US" altLang="en-US" sz="900" dirty="0" err="1"/>
              <a:t>em</a:t>
            </a:r>
            <a:r>
              <a:rPr lang="en-US" altLang="en-US" sz="900" dirty="0"/>
              <a:t> 2020 : +25%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en-US" altLang="en-US" sz="900" dirty="0"/>
          </a:p>
        </p:txBody>
      </p:sp>
      <p:sp>
        <p:nvSpPr>
          <p:cNvPr id="17" name="CaixaDeTexto 8"/>
          <p:cNvSpPr txBox="1">
            <a:spLocks noChangeArrowheads="1"/>
          </p:cNvSpPr>
          <p:nvPr/>
        </p:nvSpPr>
        <p:spPr bwMode="auto">
          <a:xfrm>
            <a:off x="4921404" y="2497558"/>
            <a:ext cx="1223963" cy="12003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defRPr/>
            </a:pPr>
            <a:endParaRPr lang="en-US" altLang="en-US" sz="900" dirty="0"/>
          </a:p>
          <a:p>
            <a:pPr algn="just">
              <a:buFont typeface="Wingdings" pitchFamily="2" charset="2"/>
              <a:buChar char="ü"/>
              <a:defRPr/>
            </a:pPr>
            <a:r>
              <a:rPr lang="en-US" altLang="en-US" sz="900" dirty="0" err="1"/>
              <a:t>Risco</a:t>
            </a:r>
            <a:r>
              <a:rPr lang="en-US" altLang="en-US" sz="900" dirty="0"/>
              <a:t> </a:t>
            </a:r>
            <a:r>
              <a:rPr lang="en-US" altLang="en-US" sz="900" dirty="0" err="1"/>
              <a:t>Brasil</a:t>
            </a:r>
            <a:r>
              <a:rPr lang="en-US" altLang="en-US" sz="900" dirty="0"/>
              <a:t> </a:t>
            </a:r>
            <a:r>
              <a:rPr lang="en-US" altLang="en-US" sz="900" dirty="0" err="1"/>
              <a:t>em</a:t>
            </a:r>
            <a:r>
              <a:rPr lang="en-US" altLang="en-US" sz="900" dirty="0"/>
              <a:t> </a:t>
            </a:r>
            <a:r>
              <a:rPr lang="en-US" altLang="en-US" sz="900" dirty="0" err="1"/>
              <a:t>patamar</a:t>
            </a:r>
            <a:r>
              <a:rPr lang="en-US" altLang="en-US" sz="900" dirty="0"/>
              <a:t> </a:t>
            </a:r>
            <a:r>
              <a:rPr lang="en-US" altLang="en-US" sz="900" dirty="0" err="1"/>
              <a:t>menor</a:t>
            </a:r>
            <a:endParaRPr lang="en-US" altLang="en-US" sz="900" dirty="0"/>
          </a:p>
          <a:p>
            <a:pPr algn="just">
              <a:buFont typeface="Wingdings" pitchFamily="2" charset="2"/>
              <a:buChar char="ü"/>
              <a:defRPr/>
            </a:pPr>
            <a:endParaRPr lang="en-US" altLang="en-US" sz="900" dirty="0"/>
          </a:p>
          <a:p>
            <a:pPr algn="just">
              <a:buFont typeface="Wingdings" pitchFamily="2" charset="2"/>
              <a:buChar char="ü"/>
              <a:defRPr/>
            </a:pPr>
            <a:r>
              <a:rPr lang="en-US" altLang="en-US" sz="900" dirty="0" err="1"/>
              <a:t>Cds</a:t>
            </a:r>
            <a:r>
              <a:rPr lang="en-US" altLang="en-US" sz="900" dirty="0"/>
              <a:t> </a:t>
            </a:r>
            <a:r>
              <a:rPr lang="en-US" altLang="en-US" sz="900" dirty="0" err="1"/>
              <a:t>Bz</a:t>
            </a:r>
            <a:r>
              <a:rPr lang="en-US" altLang="en-US" sz="900" dirty="0"/>
              <a:t> 10 </a:t>
            </a:r>
            <a:r>
              <a:rPr lang="en-US" altLang="en-US" sz="900" dirty="0" err="1"/>
              <a:t>anos</a:t>
            </a:r>
            <a:r>
              <a:rPr lang="en-US" altLang="en-US" sz="900" dirty="0"/>
              <a:t> </a:t>
            </a:r>
            <a:r>
              <a:rPr lang="en-US" altLang="en-US" sz="900" dirty="0" err="1"/>
              <a:t>pode</a:t>
            </a:r>
            <a:r>
              <a:rPr lang="en-US" altLang="en-US" sz="900" dirty="0"/>
              <a:t> </a:t>
            </a:r>
            <a:r>
              <a:rPr lang="en-US" altLang="en-US" sz="900" dirty="0" err="1"/>
              <a:t>ceder</a:t>
            </a:r>
            <a:r>
              <a:rPr lang="en-US" altLang="en-US" sz="900" dirty="0"/>
              <a:t> para 150 bps</a:t>
            </a:r>
          </a:p>
          <a:p>
            <a:pPr marL="0" indent="0" algn="just">
              <a:defRPr/>
            </a:pPr>
            <a:endParaRPr lang="en-US" altLang="en-US" sz="900" dirty="0"/>
          </a:p>
        </p:txBody>
      </p:sp>
      <p:sp>
        <p:nvSpPr>
          <p:cNvPr id="18" name="Retângulo de cantos arredondados 10"/>
          <p:cNvSpPr/>
          <p:nvPr/>
        </p:nvSpPr>
        <p:spPr>
          <a:xfrm>
            <a:off x="6304392" y="1952997"/>
            <a:ext cx="1150938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err="1"/>
              <a:t>Fluxo</a:t>
            </a:r>
            <a:endParaRPr lang="en-US" sz="1600" dirty="0"/>
          </a:p>
        </p:txBody>
      </p:sp>
      <p:sp>
        <p:nvSpPr>
          <p:cNvPr id="19" name="CaixaDeTexto 11"/>
          <p:cNvSpPr txBox="1">
            <a:spLocks noChangeArrowheads="1"/>
          </p:cNvSpPr>
          <p:nvPr/>
        </p:nvSpPr>
        <p:spPr bwMode="auto">
          <a:xfrm>
            <a:off x="6245380" y="2497558"/>
            <a:ext cx="1263631" cy="21698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en-US" altLang="en-US" sz="900"/>
              <a:t>Baixa alocação de fundos globais a Brasil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altLang="en-US" sz="90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altLang="en-US" sz="900"/>
              <a:t>Fundos Institucionais Brasil com baixa alocação a ações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altLang="en-US" sz="90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altLang="en-US" sz="900"/>
              <a:t>Juros menores, pessoas físicas vão ter que buscar recomposição de rentabilidade</a:t>
            </a:r>
          </a:p>
        </p:txBody>
      </p:sp>
      <p:sp>
        <p:nvSpPr>
          <p:cNvPr id="20" name="Retângulo de cantos arredondados 13"/>
          <p:cNvSpPr/>
          <p:nvPr/>
        </p:nvSpPr>
        <p:spPr>
          <a:xfrm>
            <a:off x="7820830" y="1952997"/>
            <a:ext cx="115252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err="1"/>
              <a:t>Riscos</a:t>
            </a:r>
            <a:endParaRPr lang="en-US" sz="1600" dirty="0"/>
          </a:p>
        </p:txBody>
      </p:sp>
      <p:sp>
        <p:nvSpPr>
          <p:cNvPr id="21" name="CaixaDeTexto 14"/>
          <p:cNvSpPr txBox="1">
            <a:spLocks noChangeArrowheads="1"/>
          </p:cNvSpPr>
          <p:nvPr/>
        </p:nvSpPr>
        <p:spPr bwMode="auto">
          <a:xfrm>
            <a:off x="7578677" y="2497557"/>
            <a:ext cx="1636832" cy="21698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defRPr/>
            </a:pPr>
            <a:endParaRPr lang="en-US" altLang="en-US" sz="900" dirty="0"/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n-US" altLang="en-US" sz="900" dirty="0" err="1"/>
              <a:t>Saída</a:t>
            </a:r>
            <a:r>
              <a:rPr lang="en-US" altLang="en-US" sz="900" dirty="0"/>
              <a:t> do Paulo </a:t>
            </a:r>
            <a:r>
              <a:rPr lang="en-US" altLang="en-US" sz="900" dirty="0" err="1"/>
              <a:t>Guedes</a:t>
            </a:r>
            <a:r>
              <a:rPr lang="en-US" altLang="en-US" sz="900" dirty="0"/>
              <a:t> do </a:t>
            </a:r>
            <a:r>
              <a:rPr lang="en-US" altLang="en-US" sz="900" dirty="0" err="1"/>
              <a:t>governo</a:t>
            </a:r>
            <a:endParaRPr lang="en-US" altLang="en-US" sz="900" dirty="0"/>
          </a:p>
          <a:p>
            <a:pPr marL="0" indent="0" algn="just">
              <a:defRPr/>
            </a:pPr>
            <a:endParaRPr lang="en-US" altLang="en-US" sz="900" dirty="0"/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n-US" altLang="en-US" sz="900" dirty="0" err="1"/>
              <a:t>Não</a:t>
            </a:r>
            <a:r>
              <a:rPr lang="en-US" altLang="en-US" sz="900" dirty="0"/>
              <a:t> </a:t>
            </a:r>
            <a:r>
              <a:rPr lang="en-US" altLang="en-US" sz="900" dirty="0" err="1"/>
              <a:t>aprovação</a:t>
            </a:r>
            <a:r>
              <a:rPr lang="en-US" altLang="en-US" sz="900" dirty="0"/>
              <a:t> das </a:t>
            </a:r>
            <a:r>
              <a:rPr lang="en-US" altLang="en-US" sz="900" dirty="0" err="1"/>
              <a:t>reformas</a:t>
            </a:r>
            <a:endParaRPr lang="en-US" altLang="en-US" sz="900" dirty="0"/>
          </a:p>
          <a:p>
            <a:pPr marL="0" indent="0" algn="just">
              <a:defRPr/>
            </a:pPr>
            <a:endParaRPr lang="en-US" altLang="en-US" sz="900" dirty="0"/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n-US" altLang="en-US" sz="900" dirty="0" err="1"/>
              <a:t>Acirramento</a:t>
            </a:r>
            <a:r>
              <a:rPr lang="en-US" altLang="en-US" sz="900" dirty="0"/>
              <a:t> da </a:t>
            </a:r>
            <a:r>
              <a:rPr lang="en-US" altLang="en-US" sz="900" dirty="0" err="1"/>
              <a:t>guerra</a:t>
            </a:r>
            <a:r>
              <a:rPr lang="en-US" altLang="en-US" sz="900" dirty="0"/>
              <a:t> </a:t>
            </a:r>
            <a:r>
              <a:rPr lang="en-US" altLang="en-US" sz="900" dirty="0" err="1"/>
              <a:t>comercial</a:t>
            </a:r>
            <a:r>
              <a:rPr lang="en-US" altLang="en-US" sz="900" dirty="0"/>
              <a:t> EUA x China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en-US" altLang="en-US" sz="900" dirty="0"/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n-US" altLang="en-US" sz="900" dirty="0" err="1"/>
              <a:t>Falta</a:t>
            </a:r>
            <a:r>
              <a:rPr lang="en-US" altLang="en-US" sz="900" dirty="0"/>
              <a:t> de </a:t>
            </a:r>
            <a:r>
              <a:rPr lang="en-US" altLang="en-US" sz="900" dirty="0" err="1"/>
              <a:t>instrumento</a:t>
            </a:r>
            <a:r>
              <a:rPr lang="en-US" altLang="en-US" sz="900" dirty="0"/>
              <a:t> </a:t>
            </a:r>
            <a:r>
              <a:rPr lang="en-US" altLang="en-US" sz="900" dirty="0" err="1"/>
              <a:t>monetário</a:t>
            </a:r>
            <a:r>
              <a:rPr lang="en-US" altLang="en-US" sz="900" dirty="0"/>
              <a:t> para combater a </a:t>
            </a:r>
            <a:r>
              <a:rPr lang="en-US" altLang="en-US" sz="900" dirty="0" err="1"/>
              <a:t>recessão</a:t>
            </a:r>
            <a:r>
              <a:rPr lang="en-US" altLang="en-US" sz="900" dirty="0"/>
              <a:t> global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en-US" altLang="en-US" sz="900" dirty="0"/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n-US" altLang="en-US" sz="900" dirty="0"/>
              <a:t>Impeachment do Trump</a:t>
            </a:r>
          </a:p>
        </p:txBody>
      </p:sp>
      <p:sp>
        <p:nvSpPr>
          <p:cNvPr id="22" name="CaixaDeTexto 6"/>
          <p:cNvSpPr txBox="1">
            <a:spLocks noChangeArrowheads="1"/>
          </p:cNvSpPr>
          <p:nvPr/>
        </p:nvSpPr>
        <p:spPr bwMode="auto">
          <a:xfrm>
            <a:off x="9724682" y="4611638"/>
            <a:ext cx="1671765" cy="5539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000" dirty="0" err="1"/>
              <a:t>Retorno</a:t>
            </a:r>
            <a:r>
              <a:rPr lang="en-US" altLang="en-US" sz="1000" dirty="0"/>
              <a:t> </a:t>
            </a:r>
            <a:r>
              <a:rPr lang="en-US" altLang="en-US" sz="1000" dirty="0" err="1"/>
              <a:t>esperado</a:t>
            </a:r>
            <a:r>
              <a:rPr lang="en-US" altLang="en-US" sz="1000" dirty="0"/>
              <a:t> de 23%</a:t>
            </a:r>
          </a:p>
          <a:p>
            <a:pPr algn="ctr"/>
            <a:r>
              <a:rPr lang="en-US" altLang="en-US" sz="1000" dirty="0"/>
              <a:t>vs cdi de 5.95% </a:t>
            </a:r>
            <a:r>
              <a:rPr lang="en-US" altLang="en-US" sz="1000" dirty="0" err="1"/>
              <a:t>proxs</a:t>
            </a:r>
            <a:r>
              <a:rPr lang="en-US" altLang="en-US" sz="1000" dirty="0"/>
              <a:t> 12 </a:t>
            </a:r>
            <a:r>
              <a:rPr lang="en-US" altLang="en-US" sz="1000" dirty="0" err="1"/>
              <a:t>meses</a:t>
            </a:r>
            <a:endParaRPr lang="en-US" altLang="en-US" sz="1000" dirty="0"/>
          </a:p>
        </p:txBody>
      </p:sp>
      <p:sp>
        <p:nvSpPr>
          <p:cNvPr id="23" name="CaixaDeTexto 15"/>
          <p:cNvSpPr txBox="1"/>
          <p:nvPr/>
        </p:nvSpPr>
        <p:spPr>
          <a:xfrm>
            <a:off x="9724682" y="5165636"/>
            <a:ext cx="1671765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50" b="1" dirty="0" err="1">
                <a:solidFill>
                  <a:srgbClr val="00B050"/>
                </a:solidFill>
                <a:latin typeface="Arial" charset="0"/>
              </a:rPr>
              <a:t>Risco</a:t>
            </a:r>
            <a:r>
              <a:rPr lang="en-US" sz="1050" b="1" dirty="0">
                <a:solidFill>
                  <a:srgbClr val="00B050"/>
                </a:solidFill>
                <a:latin typeface="Arial" charset="0"/>
              </a:rPr>
              <a:t>/</a:t>
            </a:r>
            <a:r>
              <a:rPr lang="en-US" sz="1100" b="1" dirty="0" err="1">
                <a:solidFill>
                  <a:srgbClr val="00B050"/>
                </a:solidFill>
                <a:latin typeface="Arial" charset="0"/>
              </a:rPr>
              <a:t>Retorno</a:t>
            </a:r>
            <a:r>
              <a:rPr lang="en-US" sz="1050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sz="1100" b="1" dirty="0" err="1">
                <a:solidFill>
                  <a:srgbClr val="00B050"/>
                </a:solidFill>
                <a:latin typeface="Arial" charset="0"/>
              </a:rPr>
              <a:t>Atrativo</a:t>
            </a:r>
            <a:endParaRPr lang="en-US" sz="1050" b="1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24" name="CaixaDeTexto 2"/>
          <p:cNvSpPr txBox="1"/>
          <p:nvPr/>
        </p:nvSpPr>
        <p:spPr>
          <a:xfrm>
            <a:off x="482532" y="2497557"/>
            <a:ext cx="2419408" cy="41088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900" b="1" u="sng" dirty="0">
                <a:latin typeface="Arial" charset="0"/>
              </a:rPr>
              <a:t># </a:t>
            </a:r>
            <a:r>
              <a:rPr lang="en-US" sz="900" b="1" u="sng" dirty="0" err="1">
                <a:latin typeface="Arial" charset="0"/>
              </a:rPr>
              <a:t>Cenário</a:t>
            </a:r>
            <a:r>
              <a:rPr lang="en-US" sz="900" b="1" u="sng" dirty="0">
                <a:latin typeface="Arial" charset="0"/>
              </a:rPr>
              <a:t> </a:t>
            </a:r>
            <a:r>
              <a:rPr lang="en-US" sz="900" b="1" u="sng" dirty="0" err="1">
                <a:latin typeface="Arial" charset="0"/>
              </a:rPr>
              <a:t>Doméstico</a:t>
            </a:r>
            <a:endParaRPr lang="en-US" sz="900" b="1" u="sng" dirty="0">
              <a:latin typeface="Arial" charset="0"/>
            </a:endParaRPr>
          </a:p>
          <a:p>
            <a:pPr algn="just">
              <a:defRPr/>
            </a:pPr>
            <a:endParaRPr lang="en-US" sz="900" dirty="0">
              <a:latin typeface="Arial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n-US" sz="900" dirty="0" err="1">
                <a:latin typeface="Arial" charset="0"/>
              </a:rPr>
              <a:t>Inflação</a:t>
            </a:r>
            <a:r>
              <a:rPr lang="en-US" sz="900" dirty="0">
                <a:latin typeface="Arial" charset="0"/>
              </a:rPr>
              <a:t> sob </a:t>
            </a:r>
            <a:r>
              <a:rPr lang="en-US" sz="900" dirty="0" err="1">
                <a:latin typeface="Arial" charset="0"/>
              </a:rPr>
              <a:t>controle</a:t>
            </a:r>
            <a:r>
              <a:rPr lang="en-US" sz="900" dirty="0">
                <a:latin typeface="Arial" charset="0"/>
              </a:rPr>
              <a:t> e </a:t>
            </a:r>
            <a:r>
              <a:rPr lang="en-US" sz="900" dirty="0" err="1">
                <a:latin typeface="Arial" charset="0"/>
              </a:rPr>
              <a:t>abaixo</a:t>
            </a:r>
            <a:r>
              <a:rPr lang="en-US" sz="900" dirty="0">
                <a:latin typeface="Arial" charset="0"/>
              </a:rPr>
              <a:t> da meta.</a:t>
            </a:r>
          </a:p>
          <a:p>
            <a:pPr algn="just">
              <a:defRPr/>
            </a:pPr>
            <a:endParaRPr lang="en-US" sz="900" dirty="0">
              <a:latin typeface="Arial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n-US" sz="900" dirty="0" err="1">
                <a:latin typeface="Arial" charset="0"/>
              </a:rPr>
              <a:t>Queda</a:t>
            </a:r>
            <a:r>
              <a:rPr lang="en-US" sz="900" dirty="0">
                <a:latin typeface="Arial" charset="0"/>
              </a:rPr>
              <a:t> de </a:t>
            </a:r>
            <a:r>
              <a:rPr lang="en-US" sz="900" dirty="0" err="1">
                <a:latin typeface="Arial" charset="0"/>
              </a:rPr>
              <a:t>juros</a:t>
            </a:r>
            <a:r>
              <a:rPr lang="en-US" sz="900" dirty="0">
                <a:latin typeface="Arial" charset="0"/>
              </a:rPr>
              <a:t> p/ 5,5%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endParaRPr lang="en-US" sz="900" dirty="0">
              <a:latin typeface="Arial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n-US" sz="900" dirty="0" err="1">
                <a:latin typeface="Arial" charset="0"/>
              </a:rPr>
              <a:t>Pib</a:t>
            </a:r>
            <a:r>
              <a:rPr lang="en-US" sz="900" dirty="0">
                <a:latin typeface="Arial" charset="0"/>
              </a:rPr>
              <a:t> 2019 +0,87%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endParaRPr lang="en-US" sz="900" dirty="0">
              <a:latin typeface="Arial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n-US" sz="900" dirty="0" err="1">
                <a:latin typeface="Arial" charset="0"/>
              </a:rPr>
              <a:t>Pib</a:t>
            </a:r>
            <a:r>
              <a:rPr lang="en-US" sz="900" dirty="0">
                <a:latin typeface="Arial" charset="0"/>
              </a:rPr>
              <a:t> 2020 +2.5% </a:t>
            </a:r>
          </a:p>
          <a:p>
            <a:pPr algn="just">
              <a:defRPr/>
            </a:pPr>
            <a:endParaRPr lang="en-US" sz="900" dirty="0">
              <a:latin typeface="Arial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n-US" sz="900" dirty="0" err="1">
                <a:latin typeface="Arial" charset="0"/>
              </a:rPr>
              <a:t>Expectativa</a:t>
            </a:r>
            <a:r>
              <a:rPr lang="en-US" sz="900" dirty="0">
                <a:latin typeface="Arial" charset="0"/>
              </a:rPr>
              <a:t> </a:t>
            </a:r>
            <a:r>
              <a:rPr lang="en-US" sz="900" dirty="0" err="1">
                <a:latin typeface="Arial" charset="0"/>
              </a:rPr>
              <a:t>aprov</a:t>
            </a:r>
            <a:r>
              <a:rPr lang="en-US" sz="900" dirty="0">
                <a:latin typeface="Arial" charset="0"/>
              </a:rPr>
              <a:t> </a:t>
            </a:r>
            <a:r>
              <a:rPr lang="en-US" sz="900" dirty="0" err="1">
                <a:latin typeface="Arial" charset="0"/>
              </a:rPr>
              <a:t>reforma</a:t>
            </a:r>
            <a:r>
              <a:rPr lang="en-US" sz="900" dirty="0">
                <a:latin typeface="Arial" charset="0"/>
              </a:rPr>
              <a:t> da </a:t>
            </a:r>
            <a:r>
              <a:rPr lang="en-US" sz="900" dirty="0" err="1">
                <a:latin typeface="Arial" charset="0"/>
              </a:rPr>
              <a:t>previdência</a:t>
            </a:r>
            <a:r>
              <a:rPr lang="en-US" sz="900" dirty="0">
                <a:latin typeface="Arial" charset="0"/>
              </a:rPr>
              <a:t> e </a:t>
            </a:r>
            <a:r>
              <a:rPr lang="en-US" sz="900" dirty="0" err="1">
                <a:latin typeface="Arial" charset="0"/>
              </a:rPr>
              <a:t>tributária</a:t>
            </a:r>
            <a:endParaRPr lang="en-US" sz="900" dirty="0">
              <a:latin typeface="Arial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endParaRPr lang="en-US" sz="900" dirty="0">
              <a:latin typeface="Arial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n-US" sz="900" dirty="0" err="1">
                <a:latin typeface="Arial" charset="0"/>
              </a:rPr>
              <a:t>Pacote</a:t>
            </a:r>
            <a:r>
              <a:rPr lang="en-US" sz="900" dirty="0">
                <a:latin typeface="Arial" charset="0"/>
              </a:rPr>
              <a:t> de </a:t>
            </a:r>
            <a:r>
              <a:rPr lang="en-US" sz="900" dirty="0" err="1">
                <a:latin typeface="Arial" charset="0"/>
              </a:rPr>
              <a:t>consumo</a:t>
            </a:r>
            <a:r>
              <a:rPr lang="en-US" sz="900" dirty="0">
                <a:latin typeface="Arial" charset="0"/>
              </a:rPr>
              <a:t> </a:t>
            </a:r>
            <a:r>
              <a:rPr lang="en-US" sz="900" dirty="0" err="1">
                <a:latin typeface="Arial" charset="0"/>
              </a:rPr>
              <a:t>pós</a:t>
            </a:r>
            <a:r>
              <a:rPr lang="en-US" sz="900" dirty="0">
                <a:latin typeface="Arial" charset="0"/>
              </a:rPr>
              <a:t> </a:t>
            </a:r>
            <a:r>
              <a:rPr lang="en-US" sz="900" dirty="0" err="1">
                <a:latin typeface="Arial" charset="0"/>
              </a:rPr>
              <a:t>reforma</a:t>
            </a:r>
            <a:endParaRPr lang="en-US" sz="900" dirty="0">
              <a:latin typeface="Arial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endParaRPr lang="en-US" sz="900" dirty="0">
              <a:latin typeface="Arial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n-US" sz="900" dirty="0" err="1">
                <a:latin typeface="Arial" charset="0"/>
              </a:rPr>
              <a:t>Aprov</a:t>
            </a:r>
            <a:r>
              <a:rPr lang="en-US" sz="900" dirty="0">
                <a:latin typeface="Arial" charset="0"/>
              </a:rPr>
              <a:t>. Independ. BC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endParaRPr lang="en-US" sz="900" dirty="0">
              <a:latin typeface="Arial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n-US" sz="900" dirty="0" err="1">
                <a:latin typeface="Arial" charset="0"/>
              </a:rPr>
              <a:t>Resolução</a:t>
            </a:r>
            <a:r>
              <a:rPr lang="en-US" sz="900" dirty="0">
                <a:latin typeface="Arial" charset="0"/>
              </a:rPr>
              <a:t> </a:t>
            </a:r>
            <a:r>
              <a:rPr lang="en-US" sz="900" dirty="0" err="1">
                <a:latin typeface="Arial" charset="0"/>
              </a:rPr>
              <a:t>cessão</a:t>
            </a:r>
            <a:r>
              <a:rPr lang="en-US" sz="900" dirty="0">
                <a:latin typeface="Arial" charset="0"/>
              </a:rPr>
              <a:t> </a:t>
            </a:r>
            <a:r>
              <a:rPr lang="en-US" sz="900" dirty="0" err="1">
                <a:latin typeface="Arial" charset="0"/>
              </a:rPr>
              <a:t>onerosa</a:t>
            </a:r>
            <a:endParaRPr lang="en-US" sz="900" dirty="0">
              <a:latin typeface="Arial" charset="0"/>
            </a:endParaRPr>
          </a:p>
          <a:p>
            <a:pPr algn="just">
              <a:defRPr/>
            </a:pPr>
            <a:endParaRPr lang="en-US" sz="900" dirty="0">
              <a:latin typeface="Arial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n-US" sz="900" dirty="0" err="1">
                <a:latin typeface="Arial" charset="0"/>
              </a:rPr>
              <a:t>Privatizações</a:t>
            </a:r>
            <a:endParaRPr lang="en-US" sz="900" dirty="0">
              <a:latin typeface="Arial" charset="0"/>
            </a:endParaRPr>
          </a:p>
          <a:p>
            <a:pPr algn="just">
              <a:defRPr/>
            </a:pPr>
            <a:endParaRPr lang="en-US" sz="900" dirty="0">
              <a:latin typeface="Arial" charset="0"/>
            </a:endParaRPr>
          </a:p>
          <a:p>
            <a:pPr algn="just">
              <a:defRPr/>
            </a:pPr>
            <a:r>
              <a:rPr lang="en-US" sz="900" b="1" u="sng" dirty="0">
                <a:latin typeface="Arial" charset="0"/>
              </a:rPr>
              <a:t># </a:t>
            </a:r>
            <a:r>
              <a:rPr lang="en-US" sz="900" b="1" u="sng" dirty="0" err="1">
                <a:latin typeface="Arial" charset="0"/>
              </a:rPr>
              <a:t>Cenário</a:t>
            </a:r>
            <a:r>
              <a:rPr lang="en-US" sz="900" b="1" u="sng" dirty="0">
                <a:latin typeface="Arial" charset="0"/>
              </a:rPr>
              <a:t> Global</a:t>
            </a:r>
          </a:p>
          <a:p>
            <a:pPr algn="just">
              <a:defRPr/>
            </a:pPr>
            <a:endParaRPr lang="en-US" sz="900" dirty="0">
              <a:latin typeface="Arial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en-US" sz="900" dirty="0" err="1">
                <a:latin typeface="Arial" charset="0"/>
              </a:rPr>
              <a:t>Crescimento</a:t>
            </a:r>
            <a:r>
              <a:rPr lang="en-US" sz="900" dirty="0">
                <a:latin typeface="Arial" charset="0"/>
              </a:rPr>
              <a:t> global </a:t>
            </a:r>
            <a:r>
              <a:rPr lang="en-US" sz="900" dirty="0" err="1">
                <a:latin typeface="Arial" charset="0"/>
              </a:rPr>
              <a:t>moderado</a:t>
            </a:r>
            <a:endParaRPr lang="en-US" sz="900" dirty="0">
              <a:latin typeface="Arial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endParaRPr lang="en-US" sz="900" dirty="0">
              <a:latin typeface="Arial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en-US" sz="900" dirty="0" err="1">
                <a:latin typeface="Arial" charset="0"/>
              </a:rPr>
              <a:t>Desaceleração</a:t>
            </a:r>
            <a:r>
              <a:rPr lang="en-US" sz="900" dirty="0">
                <a:latin typeface="Arial" charset="0"/>
              </a:rPr>
              <a:t> da China</a:t>
            </a:r>
          </a:p>
          <a:p>
            <a:pPr algn="just">
              <a:defRPr/>
            </a:pPr>
            <a:endParaRPr lang="en-US" sz="900" dirty="0">
              <a:latin typeface="Arial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en-US" sz="900" dirty="0" err="1">
                <a:latin typeface="Arial" charset="0"/>
              </a:rPr>
              <a:t>Política</a:t>
            </a:r>
            <a:r>
              <a:rPr lang="en-US" sz="900" dirty="0">
                <a:latin typeface="Arial" charset="0"/>
              </a:rPr>
              <a:t> </a:t>
            </a:r>
            <a:r>
              <a:rPr lang="en-US" sz="900" dirty="0" err="1">
                <a:latin typeface="Arial" charset="0"/>
              </a:rPr>
              <a:t>monetária</a:t>
            </a:r>
            <a:r>
              <a:rPr lang="en-US" sz="900" dirty="0">
                <a:latin typeface="Arial" charset="0"/>
              </a:rPr>
              <a:t> global </a:t>
            </a:r>
            <a:r>
              <a:rPr lang="en-US" sz="900" dirty="0" err="1">
                <a:latin typeface="Arial" charset="0"/>
              </a:rPr>
              <a:t>mais</a:t>
            </a:r>
            <a:r>
              <a:rPr lang="en-US" sz="900" dirty="0">
                <a:latin typeface="Arial" charset="0"/>
              </a:rPr>
              <a:t> </a:t>
            </a:r>
            <a:r>
              <a:rPr lang="en-US" sz="900" dirty="0" err="1">
                <a:latin typeface="Arial" charset="0"/>
              </a:rPr>
              <a:t>relaxada</a:t>
            </a:r>
            <a:endParaRPr lang="en-US" sz="900" dirty="0">
              <a:latin typeface="Arial" charset="0"/>
            </a:endParaRPr>
          </a:p>
        </p:txBody>
      </p:sp>
      <p:sp>
        <p:nvSpPr>
          <p:cNvPr id="25" name="Chave direita 3"/>
          <p:cNvSpPr/>
          <p:nvPr/>
        </p:nvSpPr>
        <p:spPr>
          <a:xfrm>
            <a:off x="9098132" y="1969280"/>
            <a:ext cx="360362" cy="35337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24-Point Star 25"/>
          <p:cNvSpPr/>
          <p:nvPr/>
        </p:nvSpPr>
        <p:spPr>
          <a:xfrm>
            <a:off x="9534121" y="2899849"/>
            <a:ext cx="2052886" cy="1672636"/>
          </a:xfrm>
          <a:prstGeom prst="star2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00"/>
                </a:solidFill>
              </a:rPr>
              <a:t>Target </a:t>
            </a:r>
            <a:r>
              <a:rPr lang="en-US" sz="1200" b="1" dirty="0" err="1">
                <a:solidFill>
                  <a:srgbClr val="FFFF00"/>
                </a:solidFill>
              </a:rPr>
              <a:t>estimado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Ibovespa</a:t>
            </a:r>
            <a:r>
              <a:rPr lang="en-US" sz="1200" b="1" dirty="0">
                <a:solidFill>
                  <a:srgbClr val="FFFF00"/>
                </a:solidFill>
              </a:rPr>
              <a:t> 12 </a:t>
            </a:r>
            <a:r>
              <a:rPr lang="en-US" sz="1200" b="1" dirty="0" err="1">
                <a:solidFill>
                  <a:srgbClr val="FFFF00"/>
                </a:solidFill>
              </a:rPr>
              <a:t>meses</a:t>
            </a:r>
            <a:endParaRPr lang="en-US" sz="12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en-US" sz="1200" b="1" dirty="0">
                <a:solidFill>
                  <a:srgbClr val="FFFF00"/>
                </a:solidFill>
              </a:rPr>
              <a:t>123.000 pts</a:t>
            </a:r>
          </a:p>
        </p:txBody>
      </p:sp>
    </p:spTree>
    <p:extLst>
      <p:ext uri="{BB962C8B-B14F-4D97-AF65-F5344CB8AC3E}">
        <p14:creationId xmlns:p14="http://schemas.microsoft.com/office/powerpoint/2010/main" val="1828150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02" y="1463495"/>
            <a:ext cx="5582701" cy="260908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63303" y="1001830"/>
            <a:ext cx="10555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Tema: Diversificação de investimentos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295" y="1463495"/>
            <a:ext cx="5582701" cy="2609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902" y="4160747"/>
            <a:ext cx="5582701" cy="2609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4295" y="4158263"/>
            <a:ext cx="5582701" cy="261157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11460480" y="2033752"/>
            <a:ext cx="190237" cy="4046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819291" y="2365703"/>
            <a:ext cx="134112" cy="4023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1488542" y="4642841"/>
            <a:ext cx="134112" cy="4023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2820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351</Words>
  <Application>Microsoft Office PowerPoint</Application>
  <PresentationFormat>Widescreen</PresentationFormat>
  <Paragraphs>89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Asset Gestão - Anand Kishore R: 1641</cp:lastModifiedBy>
  <cp:revision>38</cp:revision>
  <dcterms:created xsi:type="dcterms:W3CDTF">2019-05-07T17:44:33Z</dcterms:created>
  <dcterms:modified xsi:type="dcterms:W3CDTF">2019-06-26T14:51:27Z</dcterms:modified>
</cp:coreProperties>
</file>